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63"/>
  </p:notesMasterIdLst>
  <p:handoutMasterIdLst>
    <p:handoutMasterId r:id="rId64"/>
  </p:handoutMasterIdLst>
  <p:sldIdLst>
    <p:sldId id="394" r:id="rId3"/>
    <p:sldId id="452" r:id="rId4"/>
    <p:sldId id="544" r:id="rId5"/>
    <p:sldId id="709" r:id="rId6"/>
    <p:sldId id="710" r:id="rId7"/>
    <p:sldId id="711" r:id="rId8"/>
    <p:sldId id="712" r:id="rId9"/>
    <p:sldId id="713" r:id="rId10"/>
    <p:sldId id="714" r:id="rId11"/>
    <p:sldId id="715" r:id="rId12"/>
    <p:sldId id="716" r:id="rId13"/>
    <p:sldId id="632" r:id="rId14"/>
    <p:sldId id="665" r:id="rId15"/>
    <p:sldId id="593" r:id="rId16"/>
    <p:sldId id="588" r:id="rId17"/>
    <p:sldId id="695" r:id="rId18"/>
    <p:sldId id="696" r:id="rId19"/>
    <p:sldId id="697" r:id="rId20"/>
    <p:sldId id="698" r:id="rId21"/>
    <p:sldId id="699" r:id="rId22"/>
    <p:sldId id="700" r:id="rId23"/>
    <p:sldId id="702" r:id="rId24"/>
    <p:sldId id="594" r:id="rId25"/>
    <p:sldId id="682" r:id="rId26"/>
    <p:sldId id="689" r:id="rId27"/>
    <p:sldId id="683" r:id="rId28"/>
    <p:sldId id="688" r:id="rId29"/>
    <p:sldId id="690" r:id="rId30"/>
    <p:sldId id="684" r:id="rId31"/>
    <p:sldId id="703" r:id="rId32"/>
    <p:sldId id="704" r:id="rId33"/>
    <p:sldId id="636" r:id="rId34"/>
    <p:sldId id="669" r:id="rId35"/>
    <p:sldId id="672" r:id="rId36"/>
    <p:sldId id="673" r:id="rId37"/>
    <p:sldId id="670" r:id="rId38"/>
    <p:sldId id="656" r:id="rId39"/>
    <p:sldId id="691" r:id="rId40"/>
    <p:sldId id="657" r:id="rId41"/>
    <p:sldId id="628" r:id="rId42"/>
    <p:sldId id="643" r:id="rId43"/>
    <p:sldId id="674" r:id="rId44"/>
    <p:sldId id="685" r:id="rId45"/>
    <p:sldId id="675" r:id="rId46"/>
    <p:sldId id="676" r:id="rId47"/>
    <p:sldId id="677" r:id="rId48"/>
    <p:sldId id="678" r:id="rId49"/>
    <p:sldId id="692" r:id="rId50"/>
    <p:sldId id="693" r:id="rId51"/>
    <p:sldId id="705" r:id="rId52"/>
    <p:sldId id="679" r:id="rId53"/>
    <p:sldId id="680" r:id="rId54"/>
    <p:sldId id="706" r:id="rId55"/>
    <p:sldId id="708" r:id="rId56"/>
    <p:sldId id="686" r:id="rId57"/>
    <p:sldId id="687" r:id="rId58"/>
    <p:sldId id="486" r:id="rId59"/>
    <p:sldId id="717" r:id="rId60"/>
    <p:sldId id="514" r:id="rId61"/>
    <p:sldId id="393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D75865-1F57-4DDE-9170-75505995D393}">
          <p14:sldIdLst>
            <p14:sldId id="394"/>
            <p14:sldId id="452"/>
            <p14:sldId id="544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</p14:sldIdLst>
        </p14:section>
        <p14:section name="Unit Tests" id="{77E3BC9E-CFA7-4541-BC1E-3DECA8D00F4F}">
          <p14:sldIdLst>
            <p14:sldId id="632"/>
            <p14:sldId id="665"/>
            <p14:sldId id="593"/>
            <p14:sldId id="588"/>
            <p14:sldId id="695"/>
            <p14:sldId id="696"/>
            <p14:sldId id="697"/>
            <p14:sldId id="698"/>
            <p14:sldId id="699"/>
            <p14:sldId id="700"/>
            <p14:sldId id="702"/>
            <p14:sldId id="594"/>
            <p14:sldId id="682"/>
            <p14:sldId id="689"/>
            <p14:sldId id="683"/>
            <p14:sldId id="688"/>
            <p14:sldId id="690"/>
            <p14:sldId id="684"/>
            <p14:sldId id="703"/>
            <p14:sldId id="704"/>
            <p14:sldId id="636"/>
            <p14:sldId id="669"/>
            <p14:sldId id="672"/>
            <p14:sldId id="673"/>
            <p14:sldId id="670"/>
            <p14:sldId id="656"/>
            <p14:sldId id="691"/>
            <p14:sldId id="657"/>
            <p14:sldId id="628"/>
          </p14:sldIdLst>
        </p14:section>
        <p14:section name="Mocking" id="{70BA359A-D9CA-4AD6-8FB2-E6D418A1E9C2}">
          <p14:sldIdLst>
            <p14:sldId id="643"/>
            <p14:sldId id="674"/>
            <p14:sldId id="685"/>
            <p14:sldId id="675"/>
            <p14:sldId id="676"/>
            <p14:sldId id="677"/>
            <p14:sldId id="678"/>
            <p14:sldId id="692"/>
            <p14:sldId id="693"/>
            <p14:sldId id="705"/>
            <p14:sldId id="679"/>
            <p14:sldId id="680"/>
            <p14:sldId id="706"/>
            <p14:sldId id="708"/>
            <p14:sldId id="686"/>
            <p14:sldId id="687"/>
          </p14:sldIdLst>
        </p14:section>
        <p14:section name="Conclusion" id="{D519619D-8866-4442-BDCD-6118A798A9D1}">
          <p14:sldIdLst>
            <p14:sldId id="486"/>
            <p14:sldId id="717"/>
            <p14:sldId id="51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8670" autoAdjust="0"/>
  </p:normalViewPr>
  <p:slideViewPr>
    <p:cSldViewPr>
      <p:cViewPr varScale="1">
        <p:scale>
          <a:sx n="88" d="100"/>
          <a:sy n="88" d="100"/>
        </p:scale>
        <p:origin x="25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44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26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2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37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94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14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1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85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33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Moq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Moq</a:t>
            </a:r>
            <a:r>
              <a:rPr lang="en-US" noProof="1"/>
              <a:t> (pronounced "Mock You") is an open-source mocking framework</a:t>
            </a:r>
          </a:p>
          <a:p>
            <a:pPr lvl="1"/>
            <a:r>
              <a:rPr lang="en-US" noProof="1"/>
              <a:t>Facilitates the mocking process by providing an API for creating fake objects (mocks)</a:t>
            </a:r>
          </a:p>
          <a:p>
            <a:pPr lvl="1"/>
            <a:r>
              <a:rPr lang="en-US" noProof="1"/>
              <a:t>No need to create fake classes for every possible test scenario</a:t>
            </a:r>
          </a:p>
          <a:p>
            <a:pPr lvl="1"/>
            <a:r>
              <a:rPr lang="en-US" noProof="1"/>
              <a:t>Can mock almost any type, not just interfaces</a:t>
            </a:r>
          </a:p>
          <a:p>
            <a:pPr lvl="2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05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96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549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5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7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5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7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3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212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19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1142842"/>
            <a:ext cx="7834099" cy="987666"/>
          </a:xfrm>
        </p:spPr>
        <p:txBody>
          <a:bodyPr>
            <a:norm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2284089"/>
            <a:ext cx="7910300" cy="778736"/>
          </a:xfrm>
        </p:spPr>
        <p:txBody>
          <a:bodyPr>
            <a:normAutofit/>
          </a:bodyPr>
          <a:lstStyle/>
          <a:p>
            <a:r>
              <a:rPr lang="en-US" dirty="0"/>
              <a:t>Building Rock-Solid Software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4" y="4114800"/>
            <a:ext cx="1828798" cy="20069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993540" y="4065414"/>
            <a:ext cx="1286954" cy="6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 OOP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932612" y="4280731"/>
            <a:ext cx="4492218" cy="1873556"/>
            <a:chOff x="6917191" y="4278352"/>
            <a:chExt cx="4492218" cy="1873556"/>
          </a:xfrm>
        </p:grpSpPr>
        <p:grpSp>
          <p:nvGrpSpPr>
            <p:cNvPr id="14" name="Group 13"/>
            <p:cNvGrpSpPr/>
            <p:nvPr/>
          </p:nvGrpSpPr>
          <p:grpSpPr>
            <a:xfrm>
              <a:off x="6917191" y="4343400"/>
              <a:ext cx="1873556" cy="1733597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675812" y="4278352"/>
              <a:ext cx="1733597" cy="1873556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Arrow: Down 21"/>
            <p:cNvSpPr/>
            <p:nvPr/>
          </p:nvSpPr>
          <p:spPr>
            <a:xfrm rot="16200000">
              <a:off x="8917995" y="4949509"/>
              <a:ext cx="636412" cy="5213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</a:t>
            </a:r>
            <a:r>
              <a:rPr lang="en-US" dirty="0" smtClean="0"/>
              <a:t>Principles (6)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shows presence of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can show that defects are </a:t>
            </a:r>
            <a:r>
              <a:rPr lang="en-US" dirty="0" smtClean="0"/>
              <a:t>present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annot </a:t>
            </a:r>
            <a:r>
              <a:rPr lang="en-US" dirty="0"/>
              <a:t>prove that there are no </a:t>
            </a:r>
            <a:r>
              <a:rPr lang="en-US" dirty="0" smtClean="0"/>
              <a:t>defects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Appropriate testing reduces the </a:t>
            </a:r>
            <a:br>
              <a:rPr lang="en-US" dirty="0" smtClean="0"/>
            </a:br>
            <a:r>
              <a:rPr lang="en-US" dirty="0" smtClean="0"/>
              <a:t>probability for defects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2667000"/>
            <a:ext cx="3581400" cy="35814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09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</a:t>
            </a:r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Absence-of-errors fallacy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Finding </a:t>
            </a:r>
            <a:r>
              <a:rPr lang="en-US" dirty="0"/>
              <a:t>and fixing defects </a:t>
            </a:r>
            <a:r>
              <a:rPr lang="en-US" dirty="0" smtClean="0"/>
              <a:t>itself does </a:t>
            </a:r>
            <a:r>
              <a:rPr lang="en-US" dirty="0"/>
              <a:t>not help </a:t>
            </a:r>
            <a:r>
              <a:rPr lang="en-US" dirty="0" smtClean="0"/>
              <a:t>in these cases: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system built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unusable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oes </a:t>
            </a:r>
            <a:r>
              <a:rPr lang="en-US" dirty="0"/>
              <a:t>not fulfill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users’ needs and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expectations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8942" y="4305177"/>
            <a:ext cx="2143125" cy="2143125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73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What is Unit 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Software Used to Test Software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2213" y="1658398"/>
            <a:ext cx="4724400" cy="2913602"/>
          </a:xfrm>
          <a:prstGeom prst="roundRect">
            <a:avLst>
              <a:gd name="adj" fmla="val 4314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279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to do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4306112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3)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Exception("1 + 2 != 3");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5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000" dirty="0"/>
              <a:t>Allows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refactoring</a:t>
            </a:r>
          </a:p>
          <a:p>
            <a:pPr lvl="1"/>
            <a:r>
              <a:rPr lang="en-US" sz="3000" dirty="0"/>
              <a:t>Reduces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cost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Decreases</a:t>
            </a:r>
            <a:r>
              <a:rPr lang="en-US" sz="3000" dirty="0"/>
              <a:t> the number of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defects</a:t>
            </a:r>
            <a:r>
              <a:rPr lang="en-US" sz="30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Bonus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Improves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design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 (2)</a:t>
            </a:r>
          </a:p>
        </p:txBody>
      </p:sp>
    </p:spTree>
    <p:extLst>
      <p:ext uri="{BB962C8B-B14F-4D97-AF65-F5344CB8AC3E}">
        <p14:creationId xmlns:p14="http://schemas.microsoft.com/office/powerpoint/2010/main" val="20842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en-US" dirty="0"/>
              <a:t> tests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Integration</a:t>
            </a:r>
            <a:r>
              <a:rPr lang="en-US" dirty="0"/>
              <a:t> tests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942010" y="1676396"/>
            <a:ext cx="4343402" cy="43434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4418012" y="3276598"/>
            <a:ext cx="2743202" cy="27432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GB" sz="32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3351212" y="4570410"/>
            <a:ext cx="1449388" cy="1449388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Unit</a:t>
            </a:r>
          </a:p>
        </p:txBody>
      </p: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1161654" y="5105399"/>
            <a:ext cx="2096295" cy="912777"/>
          </a:xfrm>
          <a:prstGeom prst="wedgeRoundRectCallout">
            <a:avLst>
              <a:gd name="adj1" fmla="val 60351"/>
              <a:gd name="adj2" fmla="val 40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</a:t>
            </a:r>
            <a:r>
              <a:rPr lang="en-GB" sz="2800" dirty="0">
                <a:solidFill>
                  <a:srgbClr val="FFFFFF"/>
                </a:solidFill>
              </a:rPr>
              <a:t>class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9599612" y="1349124"/>
            <a:ext cx="2263095" cy="912777"/>
          </a:xfrm>
          <a:prstGeom prst="wedgeRoundRectCallout">
            <a:avLst>
              <a:gd name="adj1" fmla="val -61293"/>
              <a:gd name="adj2" fmla="val 42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whole system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" name="AutoShape 6"/>
          <p:cNvSpPr>
            <a:spLocks noChangeArrowheads="1"/>
          </p:cNvSpPr>
          <p:nvPr/>
        </p:nvSpPr>
        <p:spPr bwMode="auto">
          <a:xfrm>
            <a:off x="2682147" y="2905926"/>
            <a:ext cx="2263095" cy="912777"/>
          </a:xfrm>
          <a:prstGeom prst="wedgeRoundRectCallout">
            <a:avLst>
              <a:gd name="adj1" fmla="val 61641"/>
              <a:gd name="adj2" fmla="val 44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module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47" grpId="0" animBg="1"/>
      <p:bldP spid="48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8637" y="4934368"/>
            <a:ext cx="8938472" cy="820600"/>
          </a:xfrm>
        </p:spPr>
        <p:txBody>
          <a:bodyPr/>
          <a:lstStyle/>
          <a:p>
            <a:r>
              <a:rPr lang="en-US" dirty="0" smtClean="0"/>
              <a:t>NUnit 3.0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 smtClean="0"/>
              <a:t>Setup and First Test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76" y="6858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1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Initially </a:t>
            </a:r>
            <a:r>
              <a:rPr lang="en-GB" dirty="0" smtClean="0"/>
              <a:t>ported from</a:t>
            </a:r>
            <a:r>
              <a:rPr lang="en-GB" dirty="0"/>
              <a:t> 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Junit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NUnit</a:t>
            </a:r>
            <a:r>
              <a:rPr lang="en-US" dirty="0" smtClean="0"/>
              <a:t> </a:t>
            </a:r>
            <a:r>
              <a:rPr lang="en-US" dirty="0"/>
              <a:t>v</a:t>
            </a:r>
            <a:r>
              <a:rPr lang="en-US" dirty="0" smtClean="0"/>
              <a:t>ersion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rewritten</a:t>
            </a:r>
          </a:p>
          <a:p>
            <a:r>
              <a:rPr lang="en-US" dirty="0"/>
              <a:t>NUnit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Source </a:t>
            </a:r>
            <a:r>
              <a:rPr lang="en-US" dirty="0" smtClean="0"/>
              <a:t>software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Support</a:t>
            </a:r>
            <a:r>
              <a:rPr lang="en-US" dirty="0" smtClean="0"/>
              <a:t> </a:t>
            </a:r>
            <a:r>
              <a:rPr lang="en-US" dirty="0"/>
              <a:t>for a wide range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platforms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NUnit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4267200"/>
            <a:ext cx="384663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4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NUnit </a:t>
            </a:r>
            <a:r>
              <a:rPr lang="en-US" dirty="0"/>
              <a:t>allows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parameterized tests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GB" dirty="0"/>
              <a:t> Assert 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frequent version updates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MS-Test </a:t>
            </a:r>
            <a:r>
              <a:rPr lang="en-US" dirty="0"/>
              <a:t>has only one per VS version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Expected exception </a:t>
            </a:r>
            <a:r>
              <a:rPr lang="en-US" dirty="0"/>
              <a:t>message assertion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done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en-US" dirty="0"/>
              <a:t> in </a:t>
            </a:r>
            <a:r>
              <a:rPr lang="en-US" dirty="0" smtClean="0"/>
              <a:t>NUnit</a:t>
            </a:r>
          </a:p>
          <a:p>
            <a:pPr lvl="1"/>
            <a:r>
              <a:rPr lang="en-US" dirty="0" smtClean="0"/>
              <a:t>Must </a:t>
            </a:r>
            <a:r>
              <a:rPr lang="en-US" dirty="0"/>
              <a:t>be done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Nunit</a:t>
            </a:r>
            <a:r>
              <a:rPr lang="en-US" dirty="0" smtClean="0"/>
              <a:t> vs MSTest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1336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2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NUnit</a:t>
            </a:r>
            <a:r>
              <a:rPr lang="en-US" dirty="0"/>
              <a:t> </a:t>
            </a:r>
            <a:r>
              <a:rPr lang="en-US" dirty="0" smtClean="0"/>
              <a:t>3.0 extension </a:t>
            </a:r>
            <a:r>
              <a:rPr lang="en-US" dirty="0"/>
              <a:t>to Visual </a:t>
            </a:r>
            <a:r>
              <a:rPr lang="en-US" dirty="0" smtClean="0"/>
              <a:t>Studio</a:t>
            </a:r>
          </a:p>
          <a:p>
            <a:r>
              <a:rPr lang="en-US" dirty="0" smtClean="0"/>
              <a:t>Create console application project</a:t>
            </a:r>
          </a:p>
          <a:p>
            <a:r>
              <a:rPr lang="en-US" dirty="0" smtClean="0"/>
              <a:t>Add BankAcount</a:t>
            </a:r>
            <a:r>
              <a:rPr lang="en-US" dirty="0"/>
              <a:t> </a:t>
            </a:r>
            <a:r>
              <a:rPr lang="en-US" dirty="0" smtClean="0"/>
              <a:t>class</a:t>
            </a:r>
          </a:p>
          <a:p>
            <a:r>
              <a:rPr lang="en-US" dirty="0" smtClean="0"/>
              <a:t>Create NUnit</a:t>
            </a:r>
            <a:r>
              <a:rPr lang="en-US" dirty="0"/>
              <a:t>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Write test against BankAcount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NUnit Test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2743200"/>
            <a:ext cx="4278025" cy="33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7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GB" dirty="0"/>
              <a:t>?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Unit Testing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Basics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3A</a:t>
            </a:r>
            <a:r>
              <a:rPr lang="en-GB" dirty="0"/>
              <a:t> Pattern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Good Practices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Unit Testing Frameworks </a:t>
            </a:r>
            <a:r>
              <a:rPr lang="en-GB" dirty="0" smtClean="0"/>
              <a:t>– </a:t>
            </a:r>
            <a:r>
              <a:rPr lang="en-GB" b="1" dirty="0" err="1" smtClean="0">
                <a:solidFill>
                  <a:schemeClr val="tx2">
                    <a:lumMod val="75000"/>
                  </a:schemeClr>
                </a:solidFill>
              </a:rPr>
              <a:t>NUnit</a:t>
            </a:r>
            <a:endParaRPr lang="en-GB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GB" dirty="0" smtClean="0"/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GB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2108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NUnit 3.0 Adapter</a:t>
            </a:r>
          </a:p>
          <a:p>
            <a:endParaRPr lang="en-US" dirty="0"/>
          </a:p>
          <a:p>
            <a:pPr>
              <a:spcBef>
                <a:spcPts val="900"/>
              </a:spcBef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</a:t>
            </a:r>
          </a:p>
          <a:p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Show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 Explorer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NUnit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0" y="1734569"/>
            <a:ext cx="5882443" cy="814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0" y="3260527"/>
            <a:ext cx="5882443" cy="7990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4191000"/>
            <a:ext cx="3886200" cy="21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your first test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err="1"/>
              <a:t>NUnit</a:t>
            </a:r>
            <a:r>
              <a:rPr lang="en-US" dirty="0"/>
              <a:t> Test</a:t>
            </a:r>
            <a:r>
              <a:rPr lang="en-GB" dirty="0" smtClean="0"/>
              <a:t> </a:t>
            </a:r>
            <a:r>
              <a:rPr lang="en-GB" dirty="0" smtClean="0"/>
              <a:t>(2)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7611" y="1736411"/>
            <a:ext cx="10653602" cy="4873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[TestFixture]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public class BankAcountTests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[Test]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public void AcountInitializeWithPositiveValue()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{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  BankAcount acount = new BankAcount(2000m);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Assert.AreEqual</a:t>
            </a:r>
            <a:r>
              <a:rPr lang="en-US" sz="2700" dirty="0">
                <a:solidFill>
                  <a:schemeClr val="tx2"/>
                </a:solidFill>
              </a:rPr>
              <a:t>(2000m, acount.Amount);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6932612" y="1734097"/>
            <a:ext cx="4067176" cy="1055608"/>
          </a:xfrm>
          <a:prstGeom prst="wedgeRoundRectCallout">
            <a:avLst>
              <a:gd name="adj1" fmla="val -137779"/>
              <a:gd name="adj2" fmla="val -202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Class attributes mean this is a class with tests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046412" y="2819400"/>
            <a:ext cx="2895600" cy="598408"/>
          </a:xfrm>
          <a:prstGeom prst="wedgeRoundRectCallout">
            <a:avLst>
              <a:gd name="adj1" fmla="val -70830"/>
              <a:gd name="adj2" fmla="val 438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Test Method 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4376435" y="5541881"/>
            <a:ext cx="3121261" cy="1062394"/>
          </a:xfrm>
          <a:prstGeom prst="wedgeRoundRectCallout">
            <a:avLst>
              <a:gd name="adj1" fmla="val -105303"/>
              <a:gd name="adj2" fmla="val -649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Assert class come with NUnit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Organize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and clarify</a:t>
            </a:r>
            <a:r>
              <a:rPr lang="en-US" sz="3600" dirty="0"/>
              <a:t> test code by breaking down a test case into the following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functional sections</a:t>
            </a:r>
            <a:r>
              <a:rPr lang="en-US" sz="3600" dirty="0"/>
              <a:t>:</a:t>
            </a:r>
            <a:endParaRPr lang="en-US" dirty="0" smtClean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</a:t>
            </a:r>
            <a:r>
              <a:rPr lang="en-US" dirty="0" smtClean="0"/>
              <a:t>case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dirty="0"/>
              <a:t> section invokes the test case with the arranged </a:t>
            </a:r>
            <a:r>
              <a:rPr lang="en-US" dirty="0" smtClean="0"/>
              <a:t>parameters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dirty="0"/>
              <a:t> section verifies the test case behaves as </a:t>
            </a:r>
            <a:r>
              <a:rPr lang="en-US" dirty="0" smtClean="0"/>
              <a:t>expected</a:t>
            </a:r>
            <a:endParaRPr lang="en-US" dirty="0"/>
          </a:p>
          <a:p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AAA Testing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68783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3A Pattern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576" y="1431324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DepositShouldAddMoney()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</a:t>
            </a: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account.Deposit(50);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assertTrue(</a:t>
            </a: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account.Balance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50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161212" y="3693481"/>
            <a:ext cx="3276600" cy="957104"/>
          </a:xfrm>
          <a:prstGeom prst="wedgeRoundRectCallout">
            <a:avLst>
              <a:gd name="adj1" fmla="val -90550"/>
              <a:gd name="adj2" fmla="val 6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Each test should test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single behavior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!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6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Load provided solution </a:t>
            </a:r>
            <a:r>
              <a:rPr lang="en-US" smtClean="0">
                <a:latin typeface="+mj-lt"/>
              </a:rPr>
              <a:t>in Visual Studio</a:t>
            </a:r>
            <a:endParaRPr lang="bg-BG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Add new project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>
                <a:latin typeface="+mj-lt"/>
              </a:rPr>
              <a:t>Create the following tests:</a:t>
            </a:r>
          </a:p>
          <a:p>
            <a:pPr lvl="1"/>
            <a:r>
              <a:rPr lang="en-US" dirty="0">
                <a:latin typeface="+mj-lt"/>
              </a:rPr>
              <a:t>Test if weapon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durability</a:t>
            </a:r>
            <a:r>
              <a:rPr lang="en-US" dirty="0">
                <a:latin typeface="+mj-lt"/>
              </a:rPr>
              <a:t> after attack</a:t>
            </a:r>
          </a:p>
          <a:p>
            <a:pPr lvl="1"/>
            <a:r>
              <a:rPr lang="en-US" dirty="0">
                <a:latin typeface="+mj-lt"/>
              </a:rPr>
              <a:t>Test attacking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broken weapon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pic>
        <p:nvPicPr>
          <p:cNvPr id="1026" name="Picture 2" descr="Image result for ax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4267201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0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</a:t>
            </a:r>
            <a:r>
              <a:rPr lang="en-US" dirty="0" smtClean="0"/>
              <a:t>Axe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08012" y="929374"/>
            <a:ext cx="1084049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AxeLosesDurabilyAfterAttack()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Axe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 = new Axe(10,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Dummy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 = new Dummy(10,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axe.Attack(dummy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Assert.AreEqual(9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axe.DurabilityPoints);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564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</a:t>
            </a:r>
            <a:r>
              <a:rPr lang="en-US" dirty="0" smtClean="0"/>
              <a:t>Axe (</a:t>
            </a:r>
            <a:r>
              <a:rPr lang="en-US" dirty="0"/>
              <a:t>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55612" y="1151121"/>
            <a:ext cx="1122149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BrokenAxeCantAttack()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Axe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 = new Axe(1,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 = new Dummy(10,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.Throws&lt;InvalidOperationException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axe.Attack(dummy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Assert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.That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(ex.Message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Is.EqualTo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("Axe is broken."));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lvl="1"/>
            <a:r>
              <a:rPr lang="en-US" dirty="0">
                <a:latin typeface="+mj-lt"/>
              </a:rPr>
              <a:t>Create a 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DummyTests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Create the following tests</a:t>
            </a:r>
          </a:p>
          <a:p>
            <a:pPr lvl="2"/>
            <a:r>
              <a:rPr lang="en-US" dirty="0">
                <a:latin typeface="+mj-lt"/>
              </a:rPr>
              <a:t>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health</a:t>
            </a:r>
            <a:r>
              <a:rPr lang="en-US" dirty="0">
                <a:latin typeface="+mj-lt"/>
              </a:rPr>
              <a:t> if attacked</a:t>
            </a:r>
          </a:p>
          <a:p>
            <a:pPr lvl="2"/>
            <a:r>
              <a:rPr lang="en-US" dirty="0">
                <a:latin typeface="+mj-lt"/>
              </a:rPr>
              <a:t>Dead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throws exception</a:t>
            </a:r>
            <a:r>
              <a:rPr lang="en-US" dirty="0">
                <a:latin typeface="+mj-lt"/>
              </a:rPr>
              <a:t> if attacked</a:t>
            </a:r>
          </a:p>
          <a:p>
            <a:pPr lvl="2"/>
            <a:r>
              <a:rPr lang="en-US" sz="2800" dirty="0"/>
              <a:t>Dead Dummy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r>
              <a:rPr lang="en-US" dirty="0">
                <a:latin typeface="+mj-lt"/>
              </a:rPr>
              <a:t>Alive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can't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3805237"/>
            <a:ext cx="1836560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2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DummyLosesHealthAfterAttack()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Dummy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 = new Dummy(20,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dummy.TakeAttack(5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Assert.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IsTrue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(dummy.Health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15);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5484812" y="4114800"/>
            <a:ext cx="2286000" cy="804704"/>
          </a:xfrm>
          <a:prstGeom prst="wedgeRoundRectCallout">
            <a:avLst>
              <a:gd name="adj1" fmla="val -146036"/>
              <a:gd name="adj2" fmla="val 646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There is a better solution…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48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Best Practices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How to Write Good Tests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384" y="1295400"/>
            <a:ext cx="3866227" cy="3063311"/>
          </a:xfrm>
          <a:prstGeom prst="roundRect">
            <a:avLst>
              <a:gd name="adj" fmla="val 3589"/>
            </a:avLst>
          </a:prstGeom>
          <a:noFill/>
          <a:ln w="9525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027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/>
              <a:t>#</a:t>
            </a:r>
            <a:r>
              <a:rPr lang="en-US" sz="9600" b="1" dirty="0" err="1"/>
              <a:t>CSharp</a:t>
            </a:r>
            <a:r>
              <a:rPr lang="en-US" sz="9600" b="1" dirty="0"/>
              <a:t>-OOP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609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Condition </a:t>
            </a:r>
            <a:r>
              <a:rPr lang="en-GB" b="1" dirty="0"/>
              <a:t>Asserts</a:t>
            </a:r>
          </a:p>
          <a:p>
            <a:endParaRPr lang="en-GB" b="1" dirty="0" smtClean="0"/>
          </a:p>
          <a:p>
            <a:r>
              <a:rPr lang="en-GB" b="1" dirty="0" smtClean="0"/>
              <a:t>Comparison Asserts</a:t>
            </a:r>
          </a:p>
          <a:p>
            <a:endParaRPr lang="en-GB" b="1" dirty="0"/>
          </a:p>
          <a:p>
            <a:pPr>
              <a:spcBef>
                <a:spcPts val="1200"/>
              </a:spcBef>
            </a:pPr>
            <a:r>
              <a:rPr lang="en-GB" b="1" dirty="0"/>
              <a:t>Exception Asserts</a:t>
            </a:r>
          </a:p>
          <a:p>
            <a:endParaRPr lang="en-GB" b="1" dirty="0"/>
          </a:p>
          <a:p>
            <a:endParaRPr lang="en-GB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3301425"/>
            <a:ext cx="10720449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4212" y="1828800"/>
            <a:ext cx="10726373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Assert.IsTrue(bool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string </a:t>
            </a:r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</a:t>
            </a:r>
            <a:r>
              <a:rPr lang="en-GB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GB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4774050"/>
            <a:ext cx="107204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Assert.Throws(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expectedExceptionType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TestDelegate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9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String Assert</a:t>
            </a:r>
          </a:p>
          <a:p>
            <a:endParaRPr lang="en-GB" sz="2800" b="1" dirty="0" smtClean="0"/>
          </a:p>
          <a:p>
            <a:endParaRPr lang="en-GB" sz="1400" b="1" dirty="0" smtClean="0"/>
          </a:p>
          <a:p>
            <a:r>
              <a:rPr lang="en-GB" b="1" dirty="0" smtClean="0"/>
              <a:t>Collection Assert</a:t>
            </a:r>
          </a:p>
          <a:p>
            <a:endParaRPr lang="en-GB" b="1" dirty="0"/>
          </a:p>
          <a:p>
            <a:endParaRPr lang="en-GB" sz="1200" b="1" dirty="0" smtClean="0"/>
          </a:p>
          <a:p>
            <a:r>
              <a:rPr lang="en-GB" b="1" dirty="0" smtClean="0"/>
              <a:t>File Assert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Asserts (2)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4212" y="1752600"/>
            <a:ext cx="10726373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StringAssert.Contains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(string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expected, string </a:t>
            </a: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actual);</a:t>
            </a:r>
            <a:endParaRPr lang="en-GB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3429000"/>
            <a:ext cx="107204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CollectionAssert.Contains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(IEnumerable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expected, object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4212" y="5143677"/>
            <a:ext cx="107204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FileAssert.AreEqual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(FileInfo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expected, FileInfo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29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IsTrue(condition)</a:t>
            </a:r>
            <a:endParaRPr lang="en-GB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lvl="1"/>
            <a:endParaRPr lang="en-GB" noProof="1"/>
          </a:p>
          <a:p>
            <a:pPr lvl="1"/>
            <a:endParaRPr lang="en-GB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endParaRPr lang="en-GB" sz="12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AreEqual(expected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 actual)</a:t>
            </a:r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pPr lvl="1"/>
            <a:endParaRPr lang="en-GB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IsTrue()</a:t>
            </a:r>
            <a:r>
              <a:rPr lang="en-GB" noProof="1"/>
              <a:t> vs </a:t>
            </a:r>
            <a:r>
              <a:rPr lang="en-GB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AreEqual()</a:t>
            </a:r>
            <a:endParaRPr lang="en-GB" noProof="1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1828800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Assert.IsTrue(axe.DurabilityPoints == 12);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8012" y="4419600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Assert.AreEqual(12, axe.DurabilityPoints);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656012" y="5424071"/>
            <a:ext cx="4114800" cy="880904"/>
          </a:xfrm>
          <a:prstGeom prst="wedgeRoundRectCallout">
            <a:avLst>
              <a:gd name="adj1" fmla="val 55145"/>
              <a:gd name="adj2" fmla="val -22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Better description when expecting value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621" b="16355"/>
          <a:stretch/>
        </p:blipFill>
        <p:spPr>
          <a:xfrm>
            <a:off x="8136946" y="5356890"/>
            <a:ext cx="3367665" cy="834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774" y="2667000"/>
            <a:ext cx="3367666" cy="8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Assertions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show messages</a:t>
            </a:r>
          </a:p>
          <a:p>
            <a:pPr lvl="1"/>
            <a:r>
              <a:rPr lang="en-US" dirty="0">
                <a:latin typeface="+mj-lt"/>
              </a:rPr>
              <a:t>Helps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diagnostics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Hamcrest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is useful tool for test diagnostics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3352800"/>
            <a:ext cx="1127760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Assert.AreEqual(12, axe.DurabilityPoints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endParaRPr lang="en-US" sz="3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 Durability doesn't change after attack"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72713" y="5104469"/>
            <a:ext cx="2209800" cy="872658"/>
          </a:xfrm>
          <a:prstGeom prst="wedgeRoundRectCallout">
            <a:avLst>
              <a:gd name="adj1" fmla="val 58298"/>
              <a:gd name="adj2" fmla="val -22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Helps finding the problem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864" y="4867888"/>
            <a:ext cx="4485094" cy="151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8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/>
              <a:t>Avoid using magic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Magic Numbers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1714" y="1828800"/>
            <a:ext cx="11925397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int axeDurability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axeAttack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AxeLosesDurabilyAfterAttack()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Axe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 =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axeDurability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Assert.AreEqual(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axeDurability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axe.DurabilityPoints, "…");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</a:t>
            </a:r>
            <a:r>
              <a:rPr lang="en-US" dirty="0" smtClean="0"/>
              <a:t>on't </a:t>
            </a:r>
            <a:r>
              <a:rPr lang="en-US" dirty="0" smtClean="0"/>
              <a:t>Repeat Yourself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2192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BankAccount account;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[SetUp]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TestInit()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[TearDown]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TestCleanUp()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817812" y="1752600"/>
            <a:ext cx="2819400" cy="880904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Executes before each test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285060" y="4648200"/>
            <a:ext cx="2819400" cy="880904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Executes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after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each test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5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business domain 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4953000"/>
            <a:ext cx="108404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DepositAddsMoneyToBalance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DepositNegativeShouldNotAddMoney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TransferSubtractsFromSourceAddsToDestAccount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276600"/>
            <a:ext cx="108404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IncrementNumber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TestTransfer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5205919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90212" y="3657600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5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Refactor the tests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Axe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Dummy</a:t>
            </a:r>
            <a:r>
              <a:rPr lang="en-US" dirty="0">
                <a:latin typeface="+mj-lt"/>
              </a:rPr>
              <a:t> classes</a:t>
            </a:r>
          </a:p>
          <a:p>
            <a:r>
              <a:rPr lang="en-US" dirty="0">
                <a:latin typeface="+mj-lt"/>
              </a:rPr>
              <a:t>Make sure that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Names</a:t>
            </a:r>
            <a:r>
              <a:rPr lang="en-US" dirty="0">
                <a:latin typeface="+mj-lt"/>
              </a:rPr>
              <a:t> of test methods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descriptive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appropriate assertions</a:t>
            </a:r>
            <a:r>
              <a:rPr lang="en-US" dirty="0">
                <a:latin typeface="+mj-lt"/>
              </a:rPr>
              <a:t> (assert equals vs assert true)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assertion messages</a:t>
            </a:r>
          </a:p>
          <a:p>
            <a:pPr lvl="1"/>
            <a:r>
              <a:rPr lang="en-US" dirty="0">
                <a:latin typeface="+mj-lt"/>
              </a:rPr>
              <a:t>There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magic numbers</a:t>
            </a:r>
          </a:p>
          <a:p>
            <a:pPr lvl="1"/>
            <a:r>
              <a:rPr lang="en-US" dirty="0">
                <a:latin typeface="+mj-lt"/>
              </a:rPr>
              <a:t>There is no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code duplication</a:t>
            </a:r>
            <a:r>
              <a:rPr lang="en-US" dirty="0">
                <a:latin typeface="+mj-lt"/>
              </a:rPr>
              <a:t> (Don’t Repeat Yourself)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1529320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int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int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AxeDurability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int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DummyHealth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int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DummyXP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 axe;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[SetUp]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TestInit()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this.axe =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AxeDurability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this.dummy =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DummyHealth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DummyXP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095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845471"/>
            <a:ext cx="10840496" cy="60016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AxeLosesDurabilyAfterAttack()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axe.Attack(dummy);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Assert.AreEqual(1, axe.DurabilityPoints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 Durability doesn't change after attack");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BrokenAxeCantAttack()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axe.Attack(dummy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ex =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Assert.Throws&lt;InvalidOperationException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()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axe.Attack(dummy));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Assert.That(ex.Message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Is.EqualTo("Axe is broken."));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656400"/>
            <a:ext cx="8938472" cy="820600"/>
          </a:xfrm>
        </p:spPr>
        <p:txBody>
          <a:bodyPr/>
          <a:lstStyle/>
          <a:p>
            <a:r>
              <a:rPr lang="en-US" dirty="0" smtClean="0"/>
              <a:t>Seven </a:t>
            </a:r>
            <a:r>
              <a:rPr lang="en-US" dirty="0"/>
              <a:t>Testing Principles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771525"/>
            <a:ext cx="44386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GB" dirty="0"/>
              <a:t>Dependencies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Isolating Behaviors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5012" y="1371600"/>
            <a:ext cx="5638800" cy="3124200"/>
            <a:chOff x="3198812" y="1524000"/>
            <a:chExt cx="5638800" cy="3124200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198812" y="1524000"/>
              <a:ext cx="5638800" cy="3124200"/>
            </a:xfrm>
            <a:prstGeom prst="roundRect">
              <a:avLst>
                <a:gd name="adj" fmla="val 217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6146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70252">
              <a:off x="3670211" y="1655764"/>
              <a:ext cx="2378556" cy="237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79924">
              <a:off x="7370509" y="2615042"/>
              <a:ext cx="832677" cy="832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69742">
              <a:off x="5143573" y="1964816"/>
              <a:ext cx="2438399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8620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403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Consider testing the following code:</a:t>
            </a:r>
          </a:p>
          <a:p>
            <a:pPr lvl="1"/>
            <a:r>
              <a:rPr lang="en-US" dirty="0"/>
              <a:t>We want to test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515391"/>
            <a:ext cx="1084049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 accountManager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685212" y="4791892"/>
            <a:ext cx="2590800" cy="694508"/>
          </a:xfrm>
          <a:prstGeom prst="wedgeRoundRectCallout">
            <a:avLst>
              <a:gd name="adj1" fmla="val -57357"/>
              <a:gd name="adj2" fmla="val -42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on </a:t>
            </a:r>
            <a:r>
              <a:rPr lang="en-US" noProof="1" smtClean="0">
                <a:solidFill>
                  <a:schemeClr val="tx1"/>
                </a:solidFill>
                <a:latin typeface="+mj-lt"/>
              </a:rPr>
              <a:t>AccountManager</a:t>
            </a:r>
            <a:endParaRPr lang="en-US" noProof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694612" y="2286000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Concrete Implementation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99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decouple 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93812" y="3200400"/>
            <a:ext cx="3962400" cy="1905000"/>
            <a:chOff x="1522412" y="3200400"/>
            <a:chExt cx="3962400" cy="190500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522412" y="3200400"/>
              <a:ext cx="3962400" cy="1905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800" dirty="0"/>
                <a:t>Bank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2513012" y="3664166"/>
              <a:ext cx="2743200" cy="977468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2800" noProof="1"/>
                <a:t>AccountManager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82577" y="2209800"/>
            <a:ext cx="4760035" cy="3838927"/>
            <a:chOff x="5982577" y="2209800"/>
            <a:chExt cx="4760035" cy="383892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7008812" y="4498625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7008812" y="2209800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noProof="1" smtClean="0"/>
                <a:t>AccountManager</a:t>
              </a:r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/>
                <a:t>+Account </a:t>
              </a:r>
              <a:r>
                <a:rPr lang="en-GB" sz="2800" noProof="1" smtClean="0"/>
                <a:t>GetAccount</a:t>
              </a:r>
              <a:r>
                <a:rPr lang="en-GB" sz="2800" dirty="0" smtClean="0"/>
                <a:t>()</a:t>
              </a:r>
              <a:endParaRPr lang="en-GB" sz="2800" dirty="0"/>
            </a:p>
          </p:txBody>
        </p:sp>
        <p:cxnSp>
          <p:nvCxnSpPr>
            <p:cNvPr id="8" name="Straight Arrow Connector 7"/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8875712" y="3759902"/>
              <a:ext cx="0" cy="738723"/>
            </a:xfrm>
            <a:prstGeom prst="straightConnector1">
              <a:avLst/>
            </a:prstGeom>
            <a:ln w="50800"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913812" y="3846951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9" name="Arrow: Right 18"/>
            <p:cNvSpPr/>
            <p:nvPr/>
          </p:nvSpPr>
          <p:spPr>
            <a:xfrm>
              <a:off x="5982577" y="3899251"/>
              <a:ext cx="457200" cy="5072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10361612" y="190500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979612" y="2606446"/>
            <a:ext cx="19431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inherits bugs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85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Decouples classes and makes code testable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952685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IAccountManager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 { get; 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Bank(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this.accountManager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551284" y="1781784"/>
            <a:ext cx="2690700" cy="457200"/>
          </a:xfrm>
          <a:prstGeom prst="wedgeRoundRectCallout">
            <a:avLst>
              <a:gd name="adj1" fmla="val -60849"/>
              <a:gd name="adj2" fmla="val 40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Using 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228012" y="4114800"/>
            <a:ext cx="3810000" cy="457200"/>
          </a:xfrm>
          <a:prstGeom prst="wedgeRoundRectCallout">
            <a:avLst>
              <a:gd name="adj1" fmla="val -58228"/>
              <a:gd name="adj2" fmla="val 461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Injecting dependencies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875212" y="3374222"/>
            <a:ext cx="5486400" cy="457200"/>
          </a:xfrm>
          <a:prstGeom prst="wedgeRoundRectCallout">
            <a:avLst>
              <a:gd name="adj1" fmla="val -55427"/>
              <a:gd name="adj2" fmla="val 442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Independent from Implementation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other words,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fixate</a:t>
            </a:r>
            <a:r>
              <a:rPr lang="en-US" dirty="0"/>
              <a:t>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moving parts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Isolating Test Behavior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576" y="1792995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TestGetInfoById()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manager 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Account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Account(String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id) { … 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 bank = new Bank(manager);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AccountInfo info =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bank.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getInfo(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075612" y="4138642"/>
            <a:ext cx="3048000" cy="1101660"/>
          </a:xfrm>
          <a:prstGeom prst="wedgeRoundRectCallout">
            <a:avLst>
              <a:gd name="adj1" fmla="val -42168"/>
              <a:gd name="adj2" fmla="val -752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Fake interface implementation with fixed behavior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752658" y="2667904"/>
            <a:ext cx="2388960" cy="339660"/>
          </a:xfrm>
          <a:prstGeom prst="wedgeRoundRectCallout">
            <a:avLst>
              <a:gd name="adj1" fmla="val -57114"/>
              <a:gd name="adj2" fmla="val 452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Anonymous class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16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Test if hero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gains XP</a:t>
            </a:r>
            <a:r>
              <a:rPr lang="en-US" dirty="0">
                <a:latin typeface="+mj-lt"/>
              </a:rPr>
              <a:t>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target dies</a:t>
            </a:r>
          </a:p>
          <a:p>
            <a:r>
              <a:rPr lang="en-US" dirty="0">
                <a:latin typeface="+mj-lt"/>
              </a:rPr>
              <a:t>To do this, first: </a:t>
            </a:r>
          </a:p>
          <a:p>
            <a:pPr lvl="1"/>
            <a:r>
              <a:rPr lang="en-US" dirty="0">
                <a:latin typeface="+mj-lt"/>
              </a:rPr>
              <a:t>Make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Hero</a:t>
            </a:r>
            <a:r>
              <a:rPr lang="en-US" dirty="0">
                <a:latin typeface="+mj-lt"/>
              </a:rPr>
              <a:t>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testable</a:t>
            </a:r>
            <a:r>
              <a:rPr lang="en-US" dirty="0">
                <a:latin typeface="+mj-lt"/>
              </a:rPr>
              <a:t> (use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Dependency Injection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Introduce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Interfaces</a:t>
            </a:r>
            <a:r>
              <a:rPr lang="en-US" dirty="0">
                <a:latin typeface="+mj-lt"/>
              </a:rPr>
              <a:t> for Axe and Dummy</a:t>
            </a:r>
          </a:p>
          <a:p>
            <a:pPr lvl="2"/>
            <a:r>
              <a:rPr lang="en-US" dirty="0">
                <a:latin typeface="+mj-lt"/>
              </a:rPr>
              <a:t>Interface </a:t>
            </a:r>
            <a:r>
              <a:rPr lang="en-US" noProof="1" smtClean="0">
                <a:latin typeface="+mj-lt"/>
              </a:rPr>
              <a:t>IWeapon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  <a:p>
            <a:pPr lvl="2"/>
            <a:r>
              <a:rPr lang="en-US" dirty="0">
                <a:latin typeface="+mj-lt"/>
              </a:rPr>
              <a:t>Interface </a:t>
            </a:r>
            <a:r>
              <a:rPr lang="en-US" noProof="1" smtClean="0">
                <a:latin typeface="+mj-lt"/>
              </a:rPr>
              <a:t>ITarget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Create test using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Weapon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Dummy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</p:spTree>
    <p:extLst>
      <p:ext uri="{BB962C8B-B14F-4D97-AF65-F5344CB8AC3E}">
        <p14:creationId xmlns:p14="http://schemas.microsoft.com/office/powerpoint/2010/main" val="21121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3635276"/>
            <a:ext cx="1084049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ITarget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TakeAttack(int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attackPoints);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Health { get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GiveExperience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IsDead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447800"/>
            <a:ext cx="1084049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IWeapon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Attack(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AttackPoints { get; 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DurabilityPoints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48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585869"/>
            <a:ext cx="1084049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Hero: Dependency Injection through constructor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IWeapon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this.name = 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this.experience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this.weapon = weapon;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4116" y="4724400"/>
            <a:ext cx="1084049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Axe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IWeapon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ITarget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06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8853" y="1076265"/>
            <a:ext cx="11331118" cy="55707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ITarget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TakeAttack(int attackPoints)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Health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GiveExperience()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IsDead()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Implement FakeWeapon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8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 context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dependent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Testing </a:t>
            </a:r>
            <a:r>
              <a:rPr lang="en-US" dirty="0"/>
              <a:t>is done differently in different </a:t>
            </a:r>
            <a:r>
              <a:rPr lang="en-US" dirty="0" smtClean="0"/>
              <a:t>contexts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safety-critical </a:t>
            </a:r>
            <a:r>
              <a:rPr lang="en-US" dirty="0"/>
              <a:t>software is tested differently from an e-commerce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512" y="3657603"/>
            <a:ext cx="2971800" cy="27119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85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076265"/>
            <a:ext cx="1122149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string HeroName = 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HeroGainsExperienceAfterAttackIfTargetDies()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ITarget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FakeTarget()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IWeapon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Hero(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HeroName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  <a:endParaRPr lang="en-GB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Not readable, cumbersome and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1876485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TestRequiresFakeImplementationOfBigInterface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 db = new BankDatabase()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Too many methods…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237412" y="2971800"/>
            <a:ext cx="2362200" cy="7620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Not suitable for big interfaces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8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Mock objects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simulate behavior</a:t>
            </a:r>
            <a:r>
              <a:rPr lang="en-US" dirty="0"/>
              <a:t> of real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object supplies non-deterministic results 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has states that are difficult to create or </a:t>
            </a:r>
            <a:r>
              <a:rPr lang="en-US" dirty="0" smtClean="0"/>
              <a:t>reproduce -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Network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slow </a:t>
            </a:r>
            <a:r>
              <a:rPr lang="en-US" dirty="0" smtClean="0"/>
              <a:t>-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Database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does not yet exist or may change behavior;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would have to include information and methods exclusively for testing purposes (and not for its actual task).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</a:t>
            </a:r>
          </a:p>
        </p:txBody>
      </p:sp>
    </p:spTree>
    <p:extLst>
      <p:ext uri="{BB962C8B-B14F-4D97-AF65-F5344CB8AC3E}">
        <p14:creationId xmlns:p14="http://schemas.microsoft.com/office/powerpoint/2010/main" val="41441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Moq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r>
              <a:rPr lang="en-US" noProof="1" smtClean="0"/>
              <a:t>Moq</a:t>
            </a:r>
            <a:r>
              <a:rPr lang="en-US" dirty="0" smtClean="0"/>
              <a:t> </a:t>
            </a:r>
            <a:r>
              <a:rPr lang="en-US" dirty="0"/>
              <a:t>provides us with an easy way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creating mock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 smtClean="0"/>
              <a:t>Simple </a:t>
            </a:r>
            <a:r>
              <a:rPr lang="en-US" dirty="0"/>
              <a:t>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Strongly </a:t>
            </a:r>
            <a:r>
              <a:rPr lang="en-US" dirty="0"/>
              <a:t>typed </a:t>
            </a:r>
            <a:endParaRPr lang="en-US" dirty="0" smtClean="0"/>
          </a:p>
          <a:p>
            <a:pPr lvl="1"/>
            <a:r>
              <a:rPr lang="en-US" dirty="0" smtClean="0"/>
              <a:t>Minimalistic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6814" y="4114800"/>
            <a:ext cx="11512019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Mock&lt;IContainer&gt;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mockContainer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Mock&lt;IContainer&gt;();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Mock&lt;ICustomerView&gt;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mockView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Mock&lt;ICustomerView&gt;();</a:t>
            </a:r>
          </a:p>
        </p:txBody>
      </p:sp>
    </p:spTree>
    <p:extLst>
      <p:ext uri="{BB962C8B-B14F-4D97-AF65-F5344CB8AC3E}">
        <p14:creationId xmlns:p14="http://schemas.microsoft.com/office/powerpoint/2010/main" val="1483588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pPr marL="377887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Mocking Example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2576" y="1365818"/>
            <a:ext cx="108320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fakeTarget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p.TakeAttack(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It.IsAny&lt;int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Callback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(() =&gt; hero.Weapon.DurabilityPoints -=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p.Health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74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Include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Moq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in the project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Mock </a:t>
            </a:r>
            <a:r>
              <a:rPr lang="en-US" dirty="0">
                <a:latin typeface="+mj-lt"/>
              </a:rPr>
              <a:t>fakes from previous problem</a:t>
            </a:r>
          </a:p>
          <a:p>
            <a:r>
              <a:rPr lang="en-US" dirty="0"/>
              <a:t>Test if hero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gains XP</a:t>
            </a:r>
            <a:r>
              <a:rPr lang="en-US" dirty="0"/>
              <a:t>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target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dies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Mocking</a:t>
            </a:r>
          </a:p>
        </p:txBody>
      </p:sp>
    </p:spTree>
    <p:extLst>
      <p:ext uri="{BB962C8B-B14F-4D97-AF65-F5344CB8AC3E}">
        <p14:creationId xmlns:p14="http://schemas.microsoft.com/office/powerpoint/2010/main" val="7649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31812" y="1151121"/>
            <a:ext cx="1084049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HeroGainsExperienceAfterAttackIfTargetDies()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fakeTarget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fakeTarget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p.Health)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.Returns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fakeTarget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p.GiveExperience()).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fakeTarget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p.IsDead()).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Mock&lt;IWeapon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Mock&lt;IWeapon&gt;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hero = new Hero("Pesho", fakeWeapon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hero.Attack(fakeTarget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Assert.AreEqual(20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hero.Experience);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0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38652"/>
            <a:ext cx="11804822" cy="53383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helps us build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solid code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sz="3200" dirty="0"/>
              <a:t> your unit tests –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descriptive names</a:t>
            </a:r>
            <a:r>
              <a:rPr lang="en-US" sz="3200" dirty="0"/>
              <a:t> for your tests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different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assertions</a:t>
            </a:r>
            <a:r>
              <a:rPr lang="en-US" sz="3200" dirty="0"/>
              <a:t> depending on the situation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makes your classes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Looses coupling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improves design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US" sz="3200" dirty="0"/>
              <a:t> objects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isolate tested behavior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Enumerations and Annotations</a:t>
            </a:r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0749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  <a:tabLst>
                <a:tab pos="2921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Exhaustive testing is impossible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combinations </a:t>
            </a:r>
            <a:r>
              <a:rPr lang="en-US" dirty="0"/>
              <a:t>of inputs and </a:t>
            </a:r>
            <a:r>
              <a:rPr lang="en-US" dirty="0" smtClean="0"/>
              <a:t>preconditions are usually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almost infinite number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Testing </a:t>
            </a:r>
            <a:r>
              <a:rPr lang="en-US" dirty="0"/>
              <a:t>everything </a:t>
            </a:r>
            <a:r>
              <a:rPr lang="en-US" dirty="0" smtClean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feasible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Except </a:t>
            </a:r>
            <a:r>
              <a:rPr lang="en-US" dirty="0"/>
              <a:t>for trivial </a:t>
            </a:r>
            <a:r>
              <a:rPr lang="en-US" dirty="0" smtClean="0"/>
              <a:t>cases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Risk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 and priorities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should </a:t>
            </a:r>
            <a:r>
              <a:rPr lang="en-US" dirty="0"/>
              <a:t>be used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focus testing </a:t>
            </a:r>
            <a:r>
              <a:rPr lang="en-US" dirty="0" smtClean="0"/>
              <a:t>efforts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2" y="3657600"/>
            <a:ext cx="3505200" cy="26289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Early testing is always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prefered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Testing </a:t>
            </a:r>
            <a:r>
              <a:rPr lang="en-US" dirty="0"/>
              <a:t>activities shall </a:t>
            </a:r>
            <a:r>
              <a:rPr lang="en-US" dirty="0" smtClean="0"/>
              <a:t>be </a:t>
            </a:r>
            <a:r>
              <a:rPr lang="en-US" dirty="0"/>
              <a:t>started as early as possible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And shall </a:t>
            </a:r>
            <a:r>
              <a:rPr lang="en-US" dirty="0"/>
              <a:t>be focused on defined </a:t>
            </a:r>
            <a:r>
              <a:rPr lang="en-US" dirty="0" smtClean="0"/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later a bug is found – the more it costs!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7012" y="3886200"/>
            <a:ext cx="4191000" cy="2472036"/>
          </a:xfrm>
          <a:prstGeom prst="roundRect">
            <a:avLst>
              <a:gd name="adj" fmla="val 4851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071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Testing </a:t>
            </a:r>
            <a:r>
              <a:rPr lang="en-US" dirty="0"/>
              <a:t>effort shall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focused proportionally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the expected and later observed defect density of </a:t>
            </a:r>
            <a:r>
              <a:rPr lang="en-US" dirty="0" smtClean="0"/>
              <a:t>modules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small number of modules </a:t>
            </a:r>
            <a:r>
              <a:rPr lang="en-US" dirty="0"/>
              <a:t>usually contains most of the </a:t>
            </a:r>
            <a:r>
              <a:rPr lang="en-US" dirty="0" smtClean="0"/>
              <a:t>defects discovered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esponsible </a:t>
            </a:r>
            <a:r>
              <a:rPr lang="en-US" dirty="0"/>
              <a:t>for most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operational </a:t>
            </a:r>
            <a:r>
              <a:rPr lang="en-US" dirty="0" smtClean="0"/>
              <a:t>failures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1212" y="3810000"/>
            <a:ext cx="2819397" cy="223564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39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2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tests repeated over and over again tend to loose their effectiveness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Previously undetected defects remain undiscovered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and modified test cases </a:t>
            </a:r>
            <a:br>
              <a:rPr lang="en-US" dirty="0"/>
            </a:br>
            <a:r>
              <a:rPr lang="en-US" dirty="0"/>
              <a:t>should be developed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123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0718" y="3657600"/>
            <a:ext cx="3279494" cy="25908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67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2683</Words>
  <Application>Microsoft Office PowerPoint</Application>
  <PresentationFormat>Custom</PresentationFormat>
  <Paragraphs>699</Paragraphs>
  <Slides>60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Wingdings</vt:lpstr>
      <vt:lpstr>Wingdings 2</vt:lpstr>
      <vt:lpstr>SoftUni 16x9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What is Unit Testing</vt:lpstr>
      <vt:lpstr>Manual Testing</vt:lpstr>
      <vt:lpstr>Manual Testing (2)</vt:lpstr>
      <vt:lpstr>Automated Testing</vt:lpstr>
      <vt:lpstr>NUnit 3.0</vt:lpstr>
      <vt:lpstr>NUnit</vt:lpstr>
      <vt:lpstr>Nunit vs MSTest</vt:lpstr>
      <vt:lpstr>Problem: NUnit Test</vt:lpstr>
      <vt:lpstr>Solution: NUnit Test</vt:lpstr>
      <vt:lpstr>Solution: NUnit Test (2)</vt:lpstr>
      <vt:lpstr>What is AAA Testing Pattern</vt:lpstr>
      <vt:lpstr>3A Pattern</vt:lpstr>
      <vt:lpstr>Problem: Test Axe</vt:lpstr>
      <vt:lpstr>Solution: Test Axe</vt:lpstr>
      <vt:lpstr>Solution: Test Axe (2)</vt:lpstr>
      <vt:lpstr>Problem: Test Dummy</vt:lpstr>
      <vt:lpstr>Solution: Test Dummy</vt:lpstr>
      <vt:lpstr>Unit Testing Best Practices</vt:lpstr>
      <vt:lpstr>Asserts</vt:lpstr>
      <vt:lpstr>Asserts (2)</vt:lpstr>
      <vt:lpstr>IsTrue() vs AreEqual()</vt:lpstr>
      <vt:lpstr>Assertion Messages</vt:lpstr>
      <vt:lpstr>Magic Numbers</vt:lpstr>
      <vt:lpstr>Don't Repeat Yourself</vt:lpstr>
      <vt:lpstr>Naming Test Methods</vt:lpstr>
      <vt:lpstr>Problem: Refactor Tests</vt:lpstr>
      <vt:lpstr>Solution: Refactor Tests</vt:lpstr>
      <vt:lpstr>Solution: Refactor Tests (2)</vt:lpstr>
      <vt:lpstr>Unit Testing Basics</vt:lpstr>
      <vt:lpstr>Dependencies</vt:lpstr>
      <vt:lpstr>Coupling and Testing</vt:lpstr>
      <vt:lpstr>Coupling and Testing (2)</vt:lpstr>
      <vt:lpstr>Dependency Injection</vt:lpstr>
      <vt:lpstr>Goal: Isolating Test Behavior</vt:lpstr>
      <vt:lpstr>Problem: Fake Axe and Dummy</vt:lpstr>
      <vt:lpstr>Solution: Fake Axe and Dummy</vt:lpstr>
      <vt:lpstr>Solution: Fake Axe and Dummy (2)</vt:lpstr>
      <vt:lpstr>Solution: Fake Axe and Dummy (3)</vt:lpstr>
      <vt:lpstr>Solution: Fake Axe and Dummy (4)</vt:lpstr>
      <vt:lpstr>Fake Implementations</vt:lpstr>
      <vt:lpstr>Mocking</vt:lpstr>
      <vt:lpstr>Moq</vt:lpstr>
      <vt:lpstr>Mocking Example</vt:lpstr>
      <vt:lpstr>Problem: Mocking</vt:lpstr>
      <vt:lpstr>Solution: Mocking</vt:lpstr>
      <vt:lpstr>Summary</vt:lpstr>
      <vt:lpstr>Enumerations and Annotations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</dc:title>
  <dc:subject>C# Basics Course</dc:subject>
  <dc:creator/>
  <cp:keywords>Java, Unit Testing, Dependency Injection, Mocking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2017-08-03T09:27:35Z</dcterms:modified>
  <cp:category>programming, software engineering,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